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84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3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8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8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6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0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7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2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2ECCD-17E7-47C1-939F-4C01CA0938E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FDB0-409C-4BAD-9BA9-1A403D92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8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7785" y="890954"/>
            <a:ext cx="9144000" cy="1324708"/>
          </a:xfrm>
        </p:spPr>
        <p:txBody>
          <a:bodyPr/>
          <a:lstStyle/>
          <a:p>
            <a:r>
              <a:rPr lang="en-US" dirty="0"/>
              <a:t>Rule 5.00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1655762"/>
          </a:xfrm>
        </p:spPr>
        <p:txBody>
          <a:bodyPr/>
          <a:lstStyle/>
          <a:p>
            <a:r>
              <a:rPr lang="en-US" dirty="0"/>
              <a:t>PUTTING THE BALL IN PLAY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48" y="3428036"/>
            <a:ext cx="6192313" cy="232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0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11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Rule 5.00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344" y="691116"/>
            <a:ext cx="11610754" cy="5858539"/>
          </a:xfrm>
        </p:spPr>
        <p:txBody>
          <a:bodyPr/>
          <a:lstStyle/>
          <a:p>
            <a:r>
              <a:rPr lang="en-US" dirty="0"/>
              <a:t>5.01 – To officially start a game, the umpire must call “Play.”</a:t>
            </a:r>
          </a:p>
          <a:p>
            <a:r>
              <a:rPr lang="en-US" dirty="0"/>
              <a:t>5.02 – To suspend the game, or create a dead ball situation, call “Time.”</a:t>
            </a:r>
          </a:p>
          <a:p>
            <a:r>
              <a:rPr lang="en-US" dirty="0"/>
              <a:t>5.03 – The pitcher shall deliver a pitch to the batter.</a:t>
            </a:r>
          </a:p>
          <a:p>
            <a:r>
              <a:rPr lang="en-US" dirty="0"/>
              <a:t>5.04 – The offense’s objective is to turn batters into runners and advance.</a:t>
            </a:r>
          </a:p>
          <a:p>
            <a:r>
              <a:rPr lang="en-US" dirty="0"/>
              <a:t>5.05 – The defense’s objective is to prevent runners and their advancement.</a:t>
            </a:r>
          </a:p>
          <a:p>
            <a:r>
              <a:rPr lang="en-US" dirty="0"/>
              <a:t>5.06 – When a runner touches all bases legally, they score one run.</a:t>
            </a:r>
          </a:p>
          <a:p>
            <a:r>
              <a:rPr lang="en-US" dirty="0"/>
              <a:t>5.07 – When 3 outs are made, switch sides.</a:t>
            </a:r>
          </a:p>
          <a:p>
            <a:r>
              <a:rPr lang="en-US" dirty="0"/>
              <a:t>5.08 – If a base coach intentionally interferes with a thrown ball, the runner is out.</a:t>
            </a:r>
          </a:p>
          <a:p>
            <a:pPr lvl="1"/>
            <a:r>
              <a:rPr lang="en-US"/>
              <a:t>Accidental contact with a thrown ball shall not be called interference.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11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Rule 5.00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3" y="691116"/>
            <a:ext cx="11844670" cy="5784111"/>
          </a:xfrm>
        </p:spPr>
        <p:txBody>
          <a:bodyPr/>
          <a:lstStyle/>
          <a:p>
            <a:r>
              <a:rPr lang="en-US" dirty="0"/>
              <a:t>5.09 – The ball is dead and runners advance one base or return to their base(s) without liability to be put out when:</a:t>
            </a:r>
          </a:p>
          <a:p>
            <a:pPr lvl="1"/>
            <a:r>
              <a:rPr lang="en-US" dirty="0"/>
              <a:t>A pitch hits the batter or their clothing in a legal position. (runners advance if forced)</a:t>
            </a:r>
          </a:p>
          <a:p>
            <a:pPr lvl="1"/>
            <a:r>
              <a:rPr lang="en-US" dirty="0"/>
              <a:t>Umpire interference of a catcher’s act of throwing. (runners return)</a:t>
            </a:r>
          </a:p>
          <a:p>
            <a:pPr lvl="1"/>
            <a:r>
              <a:rPr lang="en-US" dirty="0"/>
              <a:t>An illegal pitch/balk. (runners advance)</a:t>
            </a:r>
          </a:p>
          <a:p>
            <a:pPr lvl="1"/>
            <a:r>
              <a:rPr lang="en-US" dirty="0"/>
              <a:t>Illegally batted ball, fair or foul. (runners return)</a:t>
            </a:r>
          </a:p>
          <a:p>
            <a:pPr lvl="1"/>
            <a:r>
              <a:rPr lang="en-US" dirty="0"/>
              <a:t>An uncaught foul ball.  (runners return)</a:t>
            </a:r>
          </a:p>
          <a:p>
            <a:pPr lvl="1"/>
            <a:r>
              <a:rPr lang="en-US" dirty="0"/>
              <a:t>A fair ball strikes a </a:t>
            </a:r>
            <a:r>
              <a:rPr lang="en-US" dirty="0" smtClean="0"/>
              <a:t>fielder*.</a:t>
            </a:r>
            <a:endParaRPr lang="en-US" dirty="0"/>
          </a:p>
          <a:p>
            <a:pPr lvl="1"/>
            <a:r>
              <a:rPr lang="en-US" dirty="0"/>
              <a:t>A fair ball strikes an umpire or runner before it touches an infielder, including the pitcher. (runner that gets hit is out) </a:t>
            </a:r>
          </a:p>
          <a:p>
            <a:pPr lvl="1"/>
            <a:r>
              <a:rPr lang="en-US" dirty="0"/>
              <a:t>A pitched ball lodges in the catcher’s/umpire’s mask or paraphernalia. (runners advance)</a:t>
            </a:r>
          </a:p>
          <a:p>
            <a:pPr lvl="1"/>
            <a:r>
              <a:rPr lang="en-US" dirty="0"/>
              <a:t>Jr/Sr baseball – Any legal pitch touches a runner trying to score. (runners advance)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8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599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Rule 5.00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0" y="687941"/>
            <a:ext cx="11748977" cy="5968039"/>
          </a:xfrm>
        </p:spPr>
        <p:txBody>
          <a:bodyPr/>
          <a:lstStyle/>
          <a:p>
            <a:r>
              <a:rPr lang="en-US" dirty="0"/>
              <a:t>5.10 – The ball is dead when the umpire calls “time.”  The umpire shall call time when:</a:t>
            </a:r>
          </a:p>
          <a:p>
            <a:pPr lvl="1"/>
            <a:r>
              <a:rPr lang="en-US" dirty="0"/>
              <a:t>Weather, darkness, similar conditions make further play impossible.  SAFETY FIRST</a:t>
            </a:r>
          </a:p>
          <a:p>
            <a:pPr lvl="1"/>
            <a:r>
              <a:rPr lang="en-US" dirty="0"/>
              <a:t>Light failure makes it difficult to follow the play.</a:t>
            </a:r>
          </a:p>
          <a:p>
            <a:pPr lvl="1"/>
            <a:r>
              <a:rPr lang="en-US" dirty="0"/>
              <a:t>An accident incapacitates a player or umpire.</a:t>
            </a:r>
          </a:p>
          <a:p>
            <a:pPr lvl="2"/>
            <a:r>
              <a:rPr lang="en-US" dirty="0"/>
              <a:t>For a homerun or an umpire award, a substitute may complete the play for the incapacitated player.</a:t>
            </a:r>
          </a:p>
          <a:p>
            <a:pPr lvl="1"/>
            <a:r>
              <a:rPr lang="en-US" dirty="0"/>
              <a:t>A manager requests time for a substitution or conference.</a:t>
            </a:r>
          </a:p>
          <a:p>
            <a:pPr lvl="2"/>
            <a:r>
              <a:rPr lang="en-US" dirty="0"/>
              <a:t>Note: 1 offensive timeout per inning.</a:t>
            </a:r>
          </a:p>
          <a:p>
            <a:pPr lvl="1"/>
            <a:r>
              <a:rPr lang="en-US" dirty="0"/>
              <a:t>The umpire wishes to examine the ball or consult with a manager.</a:t>
            </a:r>
          </a:p>
          <a:p>
            <a:pPr lvl="1"/>
            <a:r>
              <a:rPr lang="en-US" dirty="0"/>
              <a:t>A fielder, after catching a fly ball, falls into a dead ball area.</a:t>
            </a:r>
          </a:p>
          <a:p>
            <a:pPr lvl="2"/>
            <a:r>
              <a:rPr lang="en-US" dirty="0"/>
              <a:t>Note: If the fielder does not fall, do not kill play.  Runners may advance at their own risk.  The fielder can throw from the dead ball area.</a:t>
            </a:r>
          </a:p>
          <a:p>
            <a:pPr lvl="1"/>
            <a:r>
              <a:rPr lang="en-US" dirty="0"/>
              <a:t>When an umpire orders anyone removed from the playing field.</a:t>
            </a:r>
          </a:p>
          <a:p>
            <a:r>
              <a:rPr lang="en-US" sz="2700" dirty="0"/>
              <a:t>Except for light failure or an accident, do not call time during a play in progress.</a:t>
            </a:r>
          </a:p>
        </p:txBody>
      </p:sp>
    </p:spTree>
    <p:extLst>
      <p:ext uri="{BB962C8B-B14F-4D97-AF65-F5344CB8AC3E}">
        <p14:creationId xmlns:p14="http://schemas.microsoft.com/office/powerpoint/2010/main" val="280619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Light Failure</a:t>
            </a:r>
            <a:br>
              <a:rPr lang="en-US" dirty="0"/>
            </a:br>
            <a:r>
              <a:rPr lang="en-US" sz="1800" dirty="0"/>
              <a:t>Not the same as darkness.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17" y="1825625"/>
            <a:ext cx="11563108" cy="4795094"/>
          </a:xfrm>
        </p:spPr>
      </p:pic>
    </p:spTree>
    <p:extLst>
      <p:ext uri="{BB962C8B-B14F-4D97-AF65-F5344CB8AC3E}">
        <p14:creationId xmlns:p14="http://schemas.microsoft.com/office/powerpoint/2010/main" val="71123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 5.00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5.11 – Play shall be </a:t>
            </a:r>
            <a:r>
              <a:rPr lang="en-US"/>
              <a:t>resumed when:</a:t>
            </a:r>
            <a:endParaRPr lang="en-US" dirty="0"/>
          </a:p>
          <a:p>
            <a:pPr lvl="1"/>
            <a:r>
              <a:rPr lang="en-US" dirty="0"/>
              <a:t>The pitcher with possession of the ball takes position on the pitcher’s plate.</a:t>
            </a:r>
          </a:p>
          <a:p>
            <a:pPr lvl="1"/>
            <a:r>
              <a:rPr lang="en-US" dirty="0"/>
              <a:t>The batter is positioned in the batter’s box ready to hit.</a:t>
            </a:r>
          </a:p>
          <a:p>
            <a:pPr lvl="1"/>
            <a:r>
              <a:rPr lang="en-US" dirty="0"/>
              <a:t>The catcher is positioned in the catcher’s box ready to receive.</a:t>
            </a:r>
          </a:p>
        </p:txBody>
      </p:sp>
    </p:spTree>
    <p:extLst>
      <p:ext uri="{BB962C8B-B14F-4D97-AF65-F5344CB8AC3E}">
        <p14:creationId xmlns:p14="http://schemas.microsoft.com/office/powerpoint/2010/main" val="18959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520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Rule 5.00</vt:lpstr>
      <vt:lpstr>Rule 5.00</vt:lpstr>
      <vt:lpstr>Rule 5.00</vt:lpstr>
      <vt:lpstr>Rule 5.00</vt:lpstr>
      <vt:lpstr>Light Failure Not the same as darkness.</vt:lpstr>
      <vt:lpstr>Rule 5.00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</dc:creator>
  <cp:lastModifiedBy>D Angelo, Craig</cp:lastModifiedBy>
  <cp:revision>13</cp:revision>
  <dcterms:created xsi:type="dcterms:W3CDTF">2017-01-25T21:59:50Z</dcterms:created>
  <dcterms:modified xsi:type="dcterms:W3CDTF">2017-12-13T20:05:53Z</dcterms:modified>
</cp:coreProperties>
</file>